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4" r:id="rId2"/>
    <p:sldId id="295" r:id="rId3"/>
    <p:sldId id="309" r:id="rId4"/>
    <p:sldId id="313" r:id="rId5"/>
    <p:sldId id="273" r:id="rId6"/>
    <p:sldId id="291" r:id="rId7"/>
    <p:sldId id="263" r:id="rId8"/>
    <p:sldId id="264" r:id="rId9"/>
    <p:sldId id="265" r:id="rId10"/>
    <p:sldId id="306" r:id="rId11"/>
    <p:sldId id="278" r:id="rId12"/>
    <p:sldId id="292" r:id="rId13"/>
    <p:sldId id="294" r:id="rId14"/>
    <p:sldId id="307" r:id="rId15"/>
    <p:sldId id="315" r:id="rId16"/>
    <p:sldId id="305" r:id="rId17"/>
    <p:sldId id="302" r:id="rId18"/>
    <p:sldId id="268" r:id="rId19"/>
    <p:sldId id="269" r:id="rId20"/>
    <p:sldId id="284" r:id="rId21"/>
    <p:sldId id="299" r:id="rId22"/>
    <p:sldId id="317" r:id="rId23"/>
    <p:sldId id="311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3300"/>
    <a:srgbClr val="00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1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D4964-77C9-4A7F-9874-5B5C8DE6C500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CBD7-3C4A-44B6-80DA-01F41944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একা আত্মরক্ষা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কষ্টকর ছিল তাই</a:t>
            </a:r>
            <a:r>
              <a:rPr lang="en-US" sz="1200" b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কী করেছে?</a:t>
            </a:r>
            <a:endParaRPr lang="en-US" sz="1200" b="0" dirty="0" smtClean="0">
              <a:ln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69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82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অনেকগুলো</a:t>
            </a:r>
            <a:r>
              <a:rPr lang="bn-IN" baseline="0" dirty="0" smtClean="0"/>
              <a:t> মানুষ একত্রে সংগঠিত হলে তাকে কী বলে?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58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দু-একটি দল মৌখিক বা বোর্ডে লিখিতভাবে উপস্থাপন করবে । অন্যান্য দলকেও উপস্থাপনের জন্য উৎসাহিত করা হবে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2494-2780-4604-BC43-3E09934D6A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Slide-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এর ছবিগুলো দেখিয়ে শিক্ষার্থীদের প্রশ্নোত্তরের মাধ্যমে পাঠ ঘোষণা করা হবে।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যেমন- ছবিতে কে কী কাজ করছে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সবাই কি একই রকম গোত্র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সম্প্রদায়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পরিবেশ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পরিবার বাস করে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এ রকম গোত্র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সম্প্রদায়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পরিবেশ,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পরিবার নিয়ে কী গড়ে উঠে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পিঁপড়েরা কীভাবে বসবাস</a:t>
            </a:r>
            <a:r>
              <a:rPr lang="bn-IN" baseline="0" dirty="0" smtClean="0"/>
              <a:t> করে এবং কেন?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9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মৌমাছিরা কীভাবে বসবাস</a:t>
            </a:r>
            <a:r>
              <a:rPr lang="bn-IN" baseline="0" dirty="0" smtClean="0"/>
              <a:t> করে এবং কেন?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6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মানুষ কীভাবে বসবাস</a:t>
            </a:r>
            <a:r>
              <a:rPr lang="bn-IN" baseline="0" dirty="0" smtClean="0"/>
              <a:t> করে এবং কেন?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দৈব-চয়নের</a:t>
            </a:r>
            <a:r>
              <a:rPr lang="bn-IN" baseline="0" dirty="0" smtClean="0"/>
              <a:t> মাধ্যমে নির্বাচিত দু-একজন শিক্ষার্থী মৌখিক বা বোর্ডে লিখিতভাবে উপস্থাপন করবে । অন্যান্য শিক্ষার্থীদেরকেও উপস্থাপনের জন্য উৎসাহিত করা হবে 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একা</a:t>
            </a:r>
            <a:r>
              <a:rPr lang="bn-IN" baseline="0" dirty="0" smtClean="0"/>
              <a:t> একা আহারের ব্যবস্থা করা কি সহজ না কি কষ্টকর? কেন কষ্টকর?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sz="1200" b="0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তাই মানুষ</a:t>
            </a:r>
            <a:r>
              <a:rPr lang="bn-IN" sz="1200" b="0" baseline="0" dirty="0" smtClean="0">
                <a:ln/>
                <a:latin typeface="NikoshBAN" pitchFamily="2" charset="0"/>
                <a:cs typeface="NikoshBAN" pitchFamily="2" charset="0"/>
              </a:rPr>
              <a:t> কী করেছে?</a:t>
            </a:r>
            <a:endParaRPr lang="en-US" sz="1200" b="0" dirty="0" smtClean="0">
              <a:ln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শিক্ষার্থীদের</a:t>
            </a:r>
            <a:r>
              <a:rPr lang="bn-IN" baseline="0" dirty="0" smtClean="0"/>
              <a:t> প্রশ্ন করা হবে – </a:t>
            </a:r>
            <a:r>
              <a:rPr lang="bn-IN" dirty="0" smtClean="0"/>
              <a:t>একা</a:t>
            </a:r>
            <a:r>
              <a:rPr lang="bn-IN" baseline="0" dirty="0" smtClean="0"/>
              <a:t> একা আত্মরক্ষা করা কি সহজ না কি কষ্টকর? কেন কষ্টকর?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CBD7-3C4A-44B6-80DA-01F41944B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4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Predefined Process 12"/>
          <p:cNvSpPr/>
          <p:nvPr userDrawn="1"/>
        </p:nvSpPr>
        <p:spPr>
          <a:xfrm>
            <a:off x="197888" y="926616"/>
            <a:ext cx="2103120" cy="2286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edefined Process 13"/>
          <p:cNvSpPr/>
          <p:nvPr userDrawn="1"/>
        </p:nvSpPr>
        <p:spPr>
          <a:xfrm>
            <a:off x="2398368" y="934576"/>
            <a:ext cx="2103120" cy="228600"/>
          </a:xfrm>
          <a:prstGeom prst="flowChartPredefined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edefined Process 14"/>
          <p:cNvSpPr/>
          <p:nvPr userDrawn="1"/>
        </p:nvSpPr>
        <p:spPr>
          <a:xfrm>
            <a:off x="4612496" y="928888"/>
            <a:ext cx="2103120" cy="2286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edefined Process 15"/>
          <p:cNvSpPr/>
          <p:nvPr userDrawn="1"/>
        </p:nvSpPr>
        <p:spPr>
          <a:xfrm>
            <a:off x="6840272" y="923200"/>
            <a:ext cx="2103120" cy="2286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6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1227" y="5540514"/>
            <a:ext cx="6425157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71432"/>
            <a:ext cx="6429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" y="228600"/>
            <a:ext cx="8140504" cy="54643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4567" y="5845314"/>
            <a:ext cx="8494633" cy="70788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একা আহারের ব্যবস্থা কষ্টকর ছিল </a:t>
            </a:r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তাই দলবদ্ধ হয়েছে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9408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8164" y="5692914"/>
            <a:ext cx="5460836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 </a:t>
            </a:r>
            <a:endParaRPr lang="en-US" sz="4800" b="1" dirty="0">
              <a:ln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/>
          <a:stretch/>
        </p:blipFill>
        <p:spPr>
          <a:xfrm>
            <a:off x="1219200" y="228600"/>
            <a:ext cx="6553200" cy="530002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561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0" y="5906869"/>
            <a:ext cx="902683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/>
                <a:latin typeface="NikoshBAN" pitchFamily="2" charset="0"/>
                <a:cs typeface="NikoshBAN" pitchFamily="2" charset="0"/>
              </a:rPr>
              <a:t>একা আত্মরক্ষা কষ্টকর ছিল তাই আত্মরক্ষার জন্য দলবদ্ধ হয়েছে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63" y="179924"/>
            <a:ext cx="6777644" cy="55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800761"/>
            <a:ext cx="426720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/>
              <a:solidFill>
                <a:srgbClr val="0000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861137"/>
            <a:ext cx="670560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সমাজের সংজ্ঞা গঠন করো 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086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514"/>
            <a:ext cx="7467600" cy="55734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5519" y="5766137"/>
            <a:ext cx="129234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ঐক্য</a:t>
            </a:r>
            <a:endParaRPr lang="en-US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42"/>
          <a:stretch/>
        </p:blipFill>
        <p:spPr>
          <a:xfrm>
            <a:off x="914400" y="0"/>
            <a:ext cx="5098473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6781800" y="2608170"/>
            <a:ext cx="1780742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r>
              <a:rPr lang="bn-IN" sz="60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r="5230"/>
          <a:stretch/>
        </p:blipFill>
        <p:spPr>
          <a:xfrm>
            <a:off x="152399" y="152400"/>
            <a:ext cx="8895773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1387" y="5486400"/>
            <a:ext cx="3140603" cy="120032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সংঘবদ্ধতা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4281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46055"/>
            <a:ext cx="8610600" cy="255454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ঐক্য, বন্ধুত্ব ও সংঘবদ্ধতা হলো সমাজের মূল ভিত্তি </a:t>
            </a:r>
            <a:endParaRPr lang="bn-IN" b="1" dirty="0" smtClean="0">
              <a:ln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4820" y="838200"/>
            <a:ext cx="6211380" cy="1323439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সমাজের বৈশিষ্ট্য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718137"/>
            <a:ext cx="74305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বহুলোকের </a:t>
            </a:r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সংঘবদ্ধ বসবাস ।</a:t>
            </a:r>
            <a:endParaRPr lang="en-US" sz="2800" b="1" dirty="0">
              <a:ln/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267200"/>
            <a:ext cx="8802180" cy="101566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60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সংঘবদ্ধতার </a:t>
            </a:r>
            <a:r>
              <a:rPr lang="bn-IN" sz="60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পেছনে কোন উদ্দেশ্য ।  </a:t>
            </a:r>
            <a:r>
              <a:rPr lang="bn-IN" sz="28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" y="1600200"/>
            <a:ext cx="8909588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012" y="143470"/>
            <a:ext cx="8909588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5155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648361"/>
            <a:ext cx="472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10915"/>
            <a:ext cx="8610600" cy="98488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5800" b="1" dirty="0" smtClean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১। সমাজ গঠনের কারণ ব্যাখ্যা করো।  </a:t>
            </a:r>
            <a:endParaRPr lang="en-US" sz="5800" b="1" dirty="0">
              <a:ln/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9804"/>
            <a:ext cx="3124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6106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। আদিম মানুষ দলবদ্ধভাবে কেন বসবাস করত?</a:t>
            </a:r>
            <a:endParaRPr lang="en-US" sz="4400" b="1" dirty="0">
              <a:ln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3200400"/>
            <a:ext cx="103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ঐক্য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5029200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সংঘবদ্ধতা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029200"/>
            <a:ext cx="1095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বন্ধুত্ব </a:t>
            </a:r>
            <a:endParaRPr lang="bn-IN" sz="4000" b="1" dirty="0">
              <a:ln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Extract 11"/>
          <p:cNvSpPr/>
          <p:nvPr/>
        </p:nvSpPr>
        <p:spPr>
          <a:xfrm>
            <a:off x="2743200" y="3733800"/>
            <a:ext cx="2443758" cy="1524000"/>
          </a:xfrm>
          <a:prstGeom prst="flowChartExtra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114800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5715000"/>
            <a:ext cx="76962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000" b="1" dirty="0">
                <a:ln/>
                <a:latin typeface="NikoshBAN" pitchFamily="2" charset="0"/>
                <a:cs typeface="NikoshBAN" pitchFamily="2" charset="0"/>
              </a:rPr>
              <a:t>৩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। উপরের চিত্রে ‘</a:t>
            </a:r>
            <a:r>
              <a:rPr lang="bn-IN" sz="40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n/>
                <a:latin typeface="NikoshBAN" pitchFamily="2" charset="0"/>
                <a:cs typeface="NikoshBAN" pitchFamily="2" charset="0"/>
              </a:rPr>
              <a:t>’ চিহ্নিত স্থানে কী হবে?</a:t>
            </a:r>
            <a:endParaRPr lang="en-US" sz="4000" b="1" dirty="0">
              <a:ln/>
              <a:solidFill>
                <a:srgbClr val="00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438400"/>
            <a:ext cx="79248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bn-IN" sz="4400" b="1" dirty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dirty="0" smtClean="0">
                <a:ln/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সমাজের বৈশিষ্ট্য কী কী?</a:t>
            </a:r>
            <a:endParaRPr lang="en-US" sz="4400" b="1" dirty="0">
              <a:ln/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2" grpId="0" animBg="1"/>
      <p:bldP spid="15" grpId="0"/>
      <p:bldP spid="1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10161"/>
            <a:ext cx="4724400" cy="1323439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700278"/>
            <a:ext cx="8610600" cy="2862322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/>
                <a:latin typeface="NikoshBAN" pitchFamily="2" charset="0"/>
                <a:cs typeface="NikoshBAN" pitchFamily="2" charset="0"/>
              </a:rPr>
              <a:t>‘বেঁচে থাকার প্রয়োজনেই মানুষ সমাজ গঠনের কাজ শুরু করেছিল’ – মন্তব্যটি বিশ্লেষণ করো।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051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470" y="-152400"/>
            <a:ext cx="968207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901" y="314634"/>
            <a:ext cx="3751998" cy="491319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118" y="3475595"/>
            <a:ext cx="8418394" cy="1077218"/>
          </a:xfrm>
          <a:prstGeom prst="rect">
            <a:avLst/>
          </a:prstGeom>
          <a:ln w="53975">
            <a:solidFill>
              <a:schemeClr val="dk1">
                <a:alpha val="96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33" y="1669141"/>
            <a:ext cx="829556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8945" y="233088"/>
            <a:ext cx="8619562" cy="654417"/>
            <a:chOff x="255497" y="219641"/>
            <a:chExt cx="9197787" cy="702777"/>
          </a:xfrm>
        </p:grpSpPr>
        <p:grpSp>
          <p:nvGrpSpPr>
            <p:cNvPr id="7" name="Group 6"/>
            <p:cNvGrpSpPr/>
            <p:nvPr/>
          </p:nvGrpSpPr>
          <p:grpSpPr>
            <a:xfrm>
              <a:off x="255497" y="219642"/>
              <a:ext cx="1963270" cy="702776"/>
              <a:chOff x="255497" y="219642"/>
              <a:chExt cx="1963270" cy="70277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7490014" y="219641"/>
              <a:ext cx="1963270" cy="702776"/>
              <a:chOff x="1331261" y="219643"/>
              <a:chExt cx="1963270" cy="702776"/>
            </a:xfrm>
          </p:grpSpPr>
          <p:pic>
            <p:nvPicPr>
              <p:cNvPr id="1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261" y="299657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8" name="Rectangle 7"/>
          <p:cNvSpPr/>
          <p:nvPr/>
        </p:nvSpPr>
        <p:spPr>
          <a:xfrm>
            <a:off x="2108793" y="4620329"/>
            <a:ext cx="5273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হাবীবুল ইসলাম সুমন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সহকারি অধ্যাপক,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ময়মনসিংহ। 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1633" y="5697547"/>
            <a:ext cx="43845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3200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ইসলাম, </a:t>
            </a:r>
            <a:endParaRPr lang="bn-BD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পাবনা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7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খোরশেদ আলম আকন্দ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বি, এ (সম্মান), এম, এ (বাংলা)</a:t>
            </a:r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সহকারী শিক্ষক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কানিজ ফাতেমা গার্লস্‌ স্কুল, মানিকগঞ্জ। </a:t>
            </a:r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নম্বর</a:t>
            </a:r>
            <a:r>
              <a:rPr lang="en-US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০১১৯১৩১২৯০০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 : khurshed.akand@yahoo.com</a:t>
            </a:r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187495" cy="28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3505200"/>
            <a:ext cx="9144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228600"/>
            <a:ext cx="0" cy="6248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22" y="3733801"/>
            <a:ext cx="4391186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52399" y="304800"/>
            <a:ext cx="4026805" cy="28647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659722" y="289559"/>
            <a:ext cx="4331878" cy="2864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2" b="3782"/>
          <a:stretch/>
        </p:blipFill>
        <p:spPr>
          <a:xfrm>
            <a:off x="228600" y="3733801"/>
            <a:ext cx="3950604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5250"/>
            <a:ext cx="74676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ধারণা</a:t>
            </a:r>
            <a:endParaRPr lang="en-US" sz="5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4520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</a:t>
            </a:r>
            <a:r>
              <a:rPr lang="bn-BD" sz="72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2260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6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 ও বিশ্ব পরিচয়</a:t>
            </a:r>
            <a:endParaRPr lang="en-US" sz="44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124200"/>
            <a:ext cx="9067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72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অধ্যায়-১, পাঠ-১</a:t>
            </a:r>
            <a:endParaRPr lang="en-US" sz="72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09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8004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547878"/>
            <a:ext cx="7924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3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সংজ্ঞা ব্যাখ্যা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 ভিত্তিগুলো চিহ্নিত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বৈশিষ্ট্যগুলো বর্ণনা করতে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গঠনের কারণ ব্যাখ্যা করতে </a:t>
            </a:r>
            <a:r>
              <a:rPr lang="bn-BD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7600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629870"/>
            <a:ext cx="7584127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পিঁপড়েরা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42577"/>
            <a:ext cx="8077706" cy="538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38306"/>
            <a:ext cx="9066317" cy="4767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8509" y="5629870"/>
            <a:ext cx="7776489" cy="92333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/>
                <a:latin typeface="NikoshBAN" pitchFamily="2" charset="0"/>
                <a:cs typeface="NikoshBAN" pitchFamily="2" charset="0"/>
              </a:rPr>
              <a:t>মৌমাছিরা দলবদ্ধ হয়ে বসবাস করে </a:t>
            </a:r>
            <a:r>
              <a:rPr lang="bn-IN" sz="28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49" y="5859959"/>
            <a:ext cx="8877751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/>
                <a:latin typeface="NikoshBAN" pitchFamily="2" charset="0"/>
                <a:cs typeface="NikoshBAN" pitchFamily="2" charset="0"/>
              </a:rPr>
              <a:t>মানুষও আদিকাল থেকে দলবদ্ধ হয়ে বসবাস করছে </a:t>
            </a:r>
            <a:endParaRPr lang="en-US" b="1" dirty="0">
              <a:ln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9" b="10096"/>
          <a:stretch/>
        </p:blipFill>
        <p:spPr>
          <a:xfrm>
            <a:off x="838200" y="169038"/>
            <a:ext cx="7391400" cy="546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585</Words>
  <Application>Microsoft Office PowerPoint</Application>
  <PresentationFormat>On-screen Show (4:3)</PresentationFormat>
  <Paragraphs>85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Khurshed Alam Akand</dc:creator>
  <cp:lastModifiedBy>Admin</cp:lastModifiedBy>
  <cp:revision>119</cp:revision>
  <dcterms:created xsi:type="dcterms:W3CDTF">2006-08-16T00:00:00Z</dcterms:created>
  <dcterms:modified xsi:type="dcterms:W3CDTF">2016-08-09T09:34:25Z</dcterms:modified>
</cp:coreProperties>
</file>